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yne"/>
      <p:regular r:id="rId17"/>
    </p:embeddedFont>
    <p:embeddedFont>
      <p:font typeface="Syne"/>
      <p:regular r:id="rId18"/>
    </p:embeddedFont>
    <p:embeddedFont>
      <p:font typeface="Overpass Light"/>
      <p:regular r:id="rId19"/>
    </p:embeddedFont>
    <p:embeddedFont>
      <p:font typeface="Overpass Light"/>
      <p:regular r:id="rId20"/>
    </p:embeddedFont>
    <p:embeddedFont>
      <p:font typeface="Overpass Light"/>
      <p:regular r:id="rId21"/>
    </p:embeddedFont>
    <p:embeddedFont>
      <p:font typeface="Overpass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image" Target="../media/image-3-9.png"/><Relationship Id="rId10" Type="http://schemas.openxmlformats.org/officeDocument/2006/relationships/image" Target="../media/image-3-10.svg"/><Relationship Id="rId11" Type="http://schemas.openxmlformats.org/officeDocument/2006/relationships/image" Target="../media/image-3-11.png"/><Relationship Id="rId12" Type="http://schemas.openxmlformats.org/officeDocument/2006/relationships/image" Target="../media/image-3-12.svg"/><Relationship Id="rId13" Type="http://schemas.openxmlformats.org/officeDocument/2006/relationships/slideLayout" Target="../slideLayouts/slideLayout4.xml"/><Relationship Id="rId1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slideLayout" Target="../slideLayouts/slideLayout8.xml"/><Relationship Id="rId1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8336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Система управления запасами: Inventory Management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4986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Добро пожаловать в презентацию консольной системы управления запасами, разработанной на Java. Этот проект демонстрирует эффективное управление товарами, пользователями и заказами, используя базу данных SQLite.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35662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Язык: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Java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79882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База данных: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SQLite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24101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Архитектура: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Model – DAO – Console UI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68321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Автор: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Ravodax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8493" y="556855"/>
            <a:ext cx="8039814" cy="9860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ProductDAO: Комплексное управление товарами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6038493" y="1779508"/>
            <a:ext cx="8039814" cy="802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B4E4E"/>
                </a:solidFill>
                <a:highlight>
                  <a:srgbClr val="F2F0D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ProductDAO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предоставляет полный набор функций для работы с товарами, включая получение, добавление, обновление и поиск. Каждый товар тесно связан с категорией через внешний ключ 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B4E4E"/>
                </a:solidFill>
                <a:highlight>
                  <a:srgbClr val="F2F0D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category_id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.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6038493" y="2759869"/>
            <a:ext cx="354925" cy="354925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51176" y="2814042"/>
            <a:ext cx="2539127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Получение всех товаров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551176" y="3155156"/>
            <a:ext cx="7527131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Возвращает список всех товаров, доступных в системе, с их подробными характеристиками.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6038493" y="3723084"/>
            <a:ext cx="354925" cy="354925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51176" y="3777258"/>
            <a:ext cx="2036921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Добавление товара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551176" y="4118372"/>
            <a:ext cx="7527131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Позволяет добавить новый товар на склад, включая его название, цену, количество и ID категории.</a:t>
            </a:r>
            <a:endParaRPr lang="en-US" sz="1200" dirty="0"/>
          </a:p>
        </p:txBody>
      </p:sp>
      <p:sp>
        <p:nvSpPr>
          <p:cNvPr id="11" name="Shape 8"/>
          <p:cNvSpPr/>
          <p:nvPr/>
        </p:nvSpPr>
        <p:spPr>
          <a:xfrm>
            <a:off x="6038493" y="4686300"/>
            <a:ext cx="354925" cy="354925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51176" y="4740473"/>
            <a:ext cx="2054543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Обновление товара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6551176" y="5081588"/>
            <a:ext cx="7527131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Изменяет существующие данные о товаре, такие как название, цена, количество или категория.</a:t>
            </a:r>
            <a:endParaRPr lang="en-US" sz="1200" dirty="0"/>
          </a:p>
        </p:txBody>
      </p:sp>
      <p:sp>
        <p:nvSpPr>
          <p:cNvPr id="14" name="Shape 11"/>
          <p:cNvSpPr/>
          <p:nvPr/>
        </p:nvSpPr>
        <p:spPr>
          <a:xfrm>
            <a:off x="6038493" y="5649516"/>
            <a:ext cx="354925" cy="354925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551176" y="5703689"/>
            <a:ext cx="1972032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Поиск по ID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6551176" y="6044803"/>
            <a:ext cx="7527131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Быстро находит товар по его уникальному идентификатору, что критически важно для операций с заказами и транзакциями.</a:t>
            </a:r>
            <a:endParaRPr lang="en-US" sz="1200" dirty="0"/>
          </a:p>
        </p:txBody>
      </p:sp>
      <p:sp>
        <p:nvSpPr>
          <p:cNvPr id="17" name="Shape 14"/>
          <p:cNvSpPr/>
          <p:nvPr/>
        </p:nvSpPr>
        <p:spPr>
          <a:xfrm>
            <a:off x="6038493" y="6727031"/>
            <a:ext cx="8039814" cy="945594"/>
          </a:xfrm>
          <a:prstGeom prst="roundRect">
            <a:avLst>
              <a:gd name="adj" fmla="val 7007"/>
            </a:avLst>
          </a:prstGeom>
          <a:solidFill>
            <a:srgbClr val="CCE5DA"/>
          </a:solidFill>
          <a:ln/>
        </p:spPr>
      </p:sp>
      <p:pic>
        <p:nvPicPr>
          <p:cNvPr id="1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251" y="6946106"/>
            <a:ext cx="197168" cy="157758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6551176" y="6924199"/>
            <a:ext cx="7369373" cy="527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Товар связан с категорией через 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highlight>
                  <a:srgbClr val="F2F0D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category_id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, что обеспечивает логическую структуру и позволяет легко фильтровать товары по категориям.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4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4826" y="580192"/>
            <a:ext cx="7667149" cy="1318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Цель проекта и ключевые задачи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6224826" y="2426375"/>
            <a:ext cx="2637473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Цель проекта: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6224826" y="2966918"/>
            <a:ext cx="3576161" cy="1350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Создать надежное консольное приложение для эффективного управления складскими операциями.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6224826" y="4390906"/>
            <a:ext cx="3576161" cy="1350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Реализовать взаимодействие с базой данных, используя стандартный Java Database Connectivity (JDBC).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224826" y="5814893"/>
            <a:ext cx="3576161" cy="1350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Освоить принципы проектирования модели предметной области для сложных систем.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10323433" y="2426375"/>
            <a:ext cx="2637473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Задачи: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323433" y="2966918"/>
            <a:ext cx="3576161" cy="1350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Обеспечить хранение и управление данными о пользователях и их ролях в системе.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10323433" y="4390906"/>
            <a:ext cx="3576161" cy="1012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Разработать функционал для управления товарами и категориями товаров.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10323433" y="5477351"/>
            <a:ext cx="3576161" cy="1012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Реализовать процесс оформления заказов и их отслеживания.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10323433" y="6563797"/>
            <a:ext cx="3576161" cy="1012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Вести учёт продаж и поступлений товаров на склад для анализа.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9834" y="455533"/>
            <a:ext cx="5919311" cy="517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Используемые технологии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79834" y="1304449"/>
            <a:ext cx="13470731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Для реализации проекта был выбран стек технологий, обеспечивающий стабильность, производительность и удобство разработки.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579834" y="1755696"/>
            <a:ext cx="6652498" cy="1896904"/>
          </a:xfrm>
          <a:prstGeom prst="roundRect">
            <a:avLst>
              <a:gd name="adj" fmla="val 3668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53070" y="1928932"/>
            <a:ext cx="496967" cy="496967"/>
          </a:xfrm>
          <a:prstGeom prst="roundRect">
            <a:avLst>
              <a:gd name="adj" fmla="val 18397772"/>
            </a:avLst>
          </a:prstGeom>
          <a:solidFill>
            <a:srgbClr val="224435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89754" y="2065615"/>
            <a:ext cx="223599" cy="22359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3070" y="2591514"/>
            <a:ext cx="2070854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Java SE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3070" y="2949535"/>
            <a:ext cx="6306026" cy="529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Основной язык программирования, обеспечивающий кроссплатформенность и мощные возможности.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7397948" y="1755696"/>
            <a:ext cx="6652617" cy="1896904"/>
          </a:xfrm>
          <a:prstGeom prst="roundRect">
            <a:avLst>
              <a:gd name="adj" fmla="val 3668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571184" y="1928932"/>
            <a:ext cx="496967" cy="496967"/>
          </a:xfrm>
          <a:prstGeom prst="roundRect">
            <a:avLst>
              <a:gd name="adj" fmla="val 18397772"/>
            </a:avLst>
          </a:prstGeom>
          <a:solidFill>
            <a:srgbClr val="224435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07868" y="2065615"/>
            <a:ext cx="223599" cy="22359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571184" y="2591514"/>
            <a:ext cx="2070854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JDBC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7571184" y="2949535"/>
            <a:ext cx="6306145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API для подключения к базам данных и выполнения SQL-запросов из Java.</a:t>
            </a:r>
            <a:endParaRPr lang="en-US" sz="1300" dirty="0"/>
          </a:p>
        </p:txBody>
      </p:sp>
      <p:sp>
        <p:nvSpPr>
          <p:cNvPr id="14" name="Shape 10"/>
          <p:cNvSpPr/>
          <p:nvPr/>
        </p:nvSpPr>
        <p:spPr>
          <a:xfrm>
            <a:off x="579834" y="3818215"/>
            <a:ext cx="6652498" cy="1896904"/>
          </a:xfrm>
          <a:prstGeom prst="roundRect">
            <a:avLst>
              <a:gd name="adj" fmla="val 3668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753070" y="3991451"/>
            <a:ext cx="496967" cy="496967"/>
          </a:xfrm>
          <a:prstGeom prst="roundRect">
            <a:avLst>
              <a:gd name="adj" fmla="val 18397772"/>
            </a:avLst>
          </a:prstGeom>
          <a:solidFill>
            <a:srgbClr val="224435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9754" y="4128135"/>
            <a:ext cx="223599" cy="223599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753070" y="4654034"/>
            <a:ext cx="2070854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SQLite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753070" y="5012055"/>
            <a:ext cx="6306026" cy="529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Легковесная, встраиваемая реляционная база данных, не требующая отдельного сервера.</a:t>
            </a:r>
            <a:endParaRPr lang="en-US" sz="1300" dirty="0"/>
          </a:p>
        </p:txBody>
      </p:sp>
      <p:sp>
        <p:nvSpPr>
          <p:cNvPr id="19" name="Shape 14"/>
          <p:cNvSpPr/>
          <p:nvPr/>
        </p:nvSpPr>
        <p:spPr>
          <a:xfrm>
            <a:off x="7397948" y="3818215"/>
            <a:ext cx="6652617" cy="1896904"/>
          </a:xfrm>
          <a:prstGeom prst="roundRect">
            <a:avLst>
              <a:gd name="adj" fmla="val 3668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7571184" y="3991451"/>
            <a:ext cx="496967" cy="496967"/>
          </a:xfrm>
          <a:prstGeom prst="roundRect">
            <a:avLst>
              <a:gd name="adj" fmla="val 18397772"/>
            </a:avLst>
          </a:prstGeom>
          <a:solidFill>
            <a:srgbClr val="224435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07868" y="4128135"/>
            <a:ext cx="223599" cy="223599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571184" y="4654034"/>
            <a:ext cx="2070854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SQL</a:t>
            </a:r>
            <a:endParaRPr lang="en-US" sz="1600" dirty="0"/>
          </a:p>
        </p:txBody>
      </p:sp>
      <p:sp>
        <p:nvSpPr>
          <p:cNvPr id="23" name="Text 17"/>
          <p:cNvSpPr/>
          <p:nvPr/>
        </p:nvSpPr>
        <p:spPr>
          <a:xfrm>
            <a:off x="7571184" y="5012055"/>
            <a:ext cx="6306145" cy="529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Стандартизированный язык запросов для управления данными в реляционных БД.</a:t>
            </a:r>
            <a:endParaRPr lang="en-US" sz="1300" dirty="0"/>
          </a:p>
        </p:txBody>
      </p:sp>
      <p:sp>
        <p:nvSpPr>
          <p:cNvPr id="24" name="Shape 18"/>
          <p:cNvSpPr/>
          <p:nvPr/>
        </p:nvSpPr>
        <p:spPr>
          <a:xfrm>
            <a:off x="579834" y="5880735"/>
            <a:ext cx="6652498" cy="1896904"/>
          </a:xfrm>
          <a:prstGeom prst="roundRect">
            <a:avLst>
              <a:gd name="adj" fmla="val 3668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25" name="Shape 19"/>
          <p:cNvSpPr/>
          <p:nvPr/>
        </p:nvSpPr>
        <p:spPr>
          <a:xfrm>
            <a:off x="753070" y="6053971"/>
            <a:ext cx="496967" cy="496967"/>
          </a:xfrm>
          <a:prstGeom prst="roundRect">
            <a:avLst>
              <a:gd name="adj" fmla="val 18397772"/>
            </a:avLst>
          </a:prstGeom>
          <a:solidFill>
            <a:srgbClr val="224435"/>
          </a:solidFill>
          <a:ln/>
        </p:spPr>
      </p:sp>
      <p:pic>
        <p:nvPicPr>
          <p:cNvPr id="26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9754" y="6190655"/>
            <a:ext cx="223599" cy="223599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753070" y="6716554"/>
            <a:ext cx="2610922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Консольный интерфейс</a:t>
            </a:r>
            <a:endParaRPr lang="en-US" sz="1600" dirty="0"/>
          </a:p>
        </p:txBody>
      </p:sp>
      <p:sp>
        <p:nvSpPr>
          <p:cNvPr id="28" name="Text 21"/>
          <p:cNvSpPr/>
          <p:nvPr/>
        </p:nvSpPr>
        <p:spPr>
          <a:xfrm>
            <a:off x="753070" y="7074575"/>
            <a:ext cx="6306026" cy="529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Простой и функциональный способ взаимодействия с пользователем для управления системой.</a:t>
            </a:r>
            <a:endParaRPr lang="en-US" sz="1300" dirty="0"/>
          </a:p>
        </p:txBody>
      </p:sp>
      <p:sp>
        <p:nvSpPr>
          <p:cNvPr id="29" name="Shape 22"/>
          <p:cNvSpPr/>
          <p:nvPr/>
        </p:nvSpPr>
        <p:spPr>
          <a:xfrm>
            <a:off x="7397948" y="5880735"/>
            <a:ext cx="6652617" cy="1896904"/>
          </a:xfrm>
          <a:prstGeom prst="roundRect">
            <a:avLst>
              <a:gd name="adj" fmla="val 3668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30" name="Shape 23"/>
          <p:cNvSpPr/>
          <p:nvPr/>
        </p:nvSpPr>
        <p:spPr>
          <a:xfrm>
            <a:off x="7571184" y="6053971"/>
            <a:ext cx="496967" cy="496967"/>
          </a:xfrm>
          <a:prstGeom prst="roundRect">
            <a:avLst>
              <a:gd name="adj" fmla="val 18397772"/>
            </a:avLst>
          </a:prstGeom>
          <a:solidFill>
            <a:srgbClr val="224435"/>
          </a:solidFill>
          <a:ln/>
        </p:spPr>
      </p:sp>
      <p:pic>
        <p:nvPicPr>
          <p:cNvPr id="31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07868" y="6190655"/>
            <a:ext cx="223599" cy="223599"/>
          </a:xfrm>
          <a:prstGeom prst="rect">
            <a:avLst/>
          </a:prstGeom>
        </p:spPr>
      </p:pic>
      <p:sp>
        <p:nvSpPr>
          <p:cNvPr id="32" name="Text 24"/>
          <p:cNvSpPr/>
          <p:nvPr/>
        </p:nvSpPr>
        <p:spPr>
          <a:xfrm>
            <a:off x="7571184" y="6716554"/>
            <a:ext cx="2973229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DAO (Data Access Object)</a:t>
            </a:r>
            <a:endParaRPr lang="en-US" sz="1600" dirty="0"/>
          </a:p>
        </p:txBody>
      </p:sp>
      <p:sp>
        <p:nvSpPr>
          <p:cNvPr id="33" name="Text 25"/>
          <p:cNvSpPr/>
          <p:nvPr/>
        </p:nvSpPr>
        <p:spPr>
          <a:xfrm>
            <a:off x="7571184" y="7074575"/>
            <a:ext cx="6306145" cy="529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Шаблон проектирования для абстрагирования и инкапсуляции доступа к данным.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3859" y="870109"/>
            <a:ext cx="7889081" cy="11206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Архитектура проекта: Модель-DAO-Консоль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113859" y="2259568"/>
            <a:ext cx="7889081" cy="573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Проект структурирован с использованием классического многослойного подхода, что обеспечивает чистоту кода, его переиспользуемость и простоту масштабирования.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113859" y="3214092"/>
            <a:ext cx="2736175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Структура пакетов:</a:t>
            </a:r>
            <a:endParaRPr lang="en-US" sz="2100" dirty="0"/>
          </a:p>
        </p:txBody>
      </p:sp>
      <p:sp>
        <p:nvSpPr>
          <p:cNvPr id="6" name="Shape 3"/>
          <p:cNvSpPr/>
          <p:nvPr/>
        </p:nvSpPr>
        <p:spPr>
          <a:xfrm>
            <a:off x="6113859" y="3751898"/>
            <a:ext cx="4558427" cy="1989773"/>
          </a:xfrm>
          <a:prstGeom prst="roundRect">
            <a:avLst>
              <a:gd name="adj" fmla="val 3785"/>
            </a:avLst>
          </a:prstGeom>
          <a:solidFill>
            <a:srgbClr val="F2F0D9"/>
          </a:solidFill>
          <a:ln/>
        </p:spPr>
      </p:sp>
      <p:sp>
        <p:nvSpPr>
          <p:cNvPr id="7" name="Shape 4"/>
          <p:cNvSpPr/>
          <p:nvPr/>
        </p:nvSpPr>
        <p:spPr>
          <a:xfrm>
            <a:off x="6104930" y="3751898"/>
            <a:ext cx="4576286" cy="1989773"/>
          </a:xfrm>
          <a:prstGeom prst="roundRect">
            <a:avLst>
              <a:gd name="adj" fmla="val 1352"/>
            </a:avLst>
          </a:prstGeom>
          <a:solidFill>
            <a:srgbClr val="F2F0D9"/>
          </a:solidFill>
          <a:ln/>
        </p:spPr>
      </p:sp>
      <p:sp>
        <p:nvSpPr>
          <p:cNvPr id="8" name="Text 5"/>
          <p:cNvSpPr/>
          <p:nvPr/>
        </p:nvSpPr>
        <p:spPr>
          <a:xfrm>
            <a:off x="6284119" y="3886319"/>
            <a:ext cx="4217908" cy="1720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B4E4E"/>
                </a:solidFill>
                <a:highlight>
                  <a:srgbClr val="F2F0D9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com.ravodax.inventory
│
├── model      // Модели данных
├── service    // DAO-классы (работа с БД)
└── ConsoleApp // Консольное приложение
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11117342" y="3214092"/>
            <a:ext cx="2689503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Подход: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11117342" y="3729395"/>
            <a:ext cx="2893100" cy="11472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model: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Содержит бизнес-логику и представление данных, независимое от хранилища.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11117342" y="4939427"/>
            <a:ext cx="2893100" cy="11472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service: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Отвечает за взаимодействие с базой данных (SQL и JDBC), скрывая детали реализации.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11117342" y="6149459"/>
            <a:ext cx="2893100" cy="11472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ConsoleApp: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Обрабатывает взаимодействие с пользователем, предоставляя консольный интерфейс.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7943" y="540544"/>
            <a:ext cx="9812417" cy="614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Модели (Model): Фундамент системы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87943" y="1548051"/>
            <a:ext cx="13254514" cy="628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Модели представляют собой основные сущности предметной области, каждая из которых соответствует таблице в базе данных. Они инкапсулируют данные и поведение, связанные с этими сущностями.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687943" y="2398038"/>
            <a:ext cx="6528911" cy="1178362"/>
          </a:xfrm>
          <a:prstGeom prst="roundRect">
            <a:avLst>
              <a:gd name="adj" fmla="val 7007"/>
            </a:avLst>
          </a:prstGeom>
          <a:solidFill>
            <a:srgbClr val="FFFDE6"/>
          </a:solidFill>
          <a:ln w="22860">
            <a:solidFill>
              <a:srgbClr val="C3D4CC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07375" y="2617470"/>
            <a:ext cx="2457331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User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907375" y="3042523"/>
            <a:ext cx="6090047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Информация о пользователях системы.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7413427" y="2398038"/>
            <a:ext cx="6529030" cy="1178362"/>
          </a:xfrm>
          <a:prstGeom prst="roundRect">
            <a:avLst>
              <a:gd name="adj" fmla="val 7007"/>
            </a:avLst>
          </a:prstGeom>
          <a:solidFill>
            <a:srgbClr val="FFFDE6"/>
          </a:solidFill>
          <a:ln w="22860">
            <a:solidFill>
              <a:srgbClr val="C3D4CC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32859" y="2617470"/>
            <a:ext cx="2457331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Role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32859" y="3042523"/>
            <a:ext cx="6090166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Определяет права доступа пользователей.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687943" y="3772972"/>
            <a:ext cx="6528911" cy="1178362"/>
          </a:xfrm>
          <a:prstGeom prst="roundRect">
            <a:avLst>
              <a:gd name="adj" fmla="val 7007"/>
            </a:avLst>
          </a:prstGeom>
          <a:solidFill>
            <a:srgbClr val="FFFDE6"/>
          </a:solidFill>
          <a:ln w="22860">
            <a:solidFill>
              <a:srgbClr val="C3D4CC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07375" y="3992404"/>
            <a:ext cx="2457331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Category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907375" y="4417457"/>
            <a:ext cx="6090047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Классификация товаров для удобного поиска.</a:t>
            </a:r>
            <a:endParaRPr lang="en-US" sz="1500" dirty="0"/>
          </a:p>
        </p:txBody>
      </p:sp>
      <p:sp>
        <p:nvSpPr>
          <p:cNvPr id="13" name="Shape 11"/>
          <p:cNvSpPr/>
          <p:nvPr/>
        </p:nvSpPr>
        <p:spPr>
          <a:xfrm>
            <a:off x="7413427" y="3772972"/>
            <a:ext cx="6529030" cy="1178362"/>
          </a:xfrm>
          <a:prstGeom prst="roundRect">
            <a:avLst>
              <a:gd name="adj" fmla="val 7007"/>
            </a:avLst>
          </a:prstGeom>
          <a:solidFill>
            <a:srgbClr val="FFFDE6"/>
          </a:solidFill>
          <a:ln w="22860">
            <a:solidFill>
              <a:srgbClr val="C3D4CC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632859" y="3992404"/>
            <a:ext cx="2457331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Product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7632859" y="4417457"/>
            <a:ext cx="6090166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Детали о каждом товаре на складе.</a:t>
            </a:r>
            <a:endParaRPr lang="en-US" sz="1500" dirty="0"/>
          </a:p>
        </p:txBody>
      </p:sp>
      <p:sp>
        <p:nvSpPr>
          <p:cNvPr id="16" name="Shape 14"/>
          <p:cNvSpPr/>
          <p:nvPr/>
        </p:nvSpPr>
        <p:spPr>
          <a:xfrm>
            <a:off x="687943" y="5147905"/>
            <a:ext cx="6528911" cy="1178362"/>
          </a:xfrm>
          <a:prstGeom prst="roundRect">
            <a:avLst>
              <a:gd name="adj" fmla="val 7007"/>
            </a:avLst>
          </a:prstGeom>
          <a:solidFill>
            <a:srgbClr val="FFFDE6"/>
          </a:solidFill>
          <a:ln w="22860">
            <a:solidFill>
              <a:srgbClr val="C3D4CC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907375" y="5367338"/>
            <a:ext cx="2457331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Order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907375" y="5792391"/>
            <a:ext cx="6090047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Информация о сформированных заказах.</a:t>
            </a:r>
            <a:endParaRPr lang="en-US" sz="1500" dirty="0"/>
          </a:p>
        </p:txBody>
      </p:sp>
      <p:sp>
        <p:nvSpPr>
          <p:cNvPr id="19" name="Shape 17"/>
          <p:cNvSpPr/>
          <p:nvPr/>
        </p:nvSpPr>
        <p:spPr>
          <a:xfrm>
            <a:off x="7413427" y="5147905"/>
            <a:ext cx="6529030" cy="1178362"/>
          </a:xfrm>
          <a:prstGeom prst="roundRect">
            <a:avLst>
              <a:gd name="adj" fmla="val 7007"/>
            </a:avLst>
          </a:prstGeom>
          <a:solidFill>
            <a:srgbClr val="FFFDE6"/>
          </a:solidFill>
          <a:ln w="22860">
            <a:solidFill>
              <a:srgbClr val="C3D4CC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632859" y="5367338"/>
            <a:ext cx="2457331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OrderItem</a:t>
            </a:r>
            <a:endParaRPr lang="en-US" sz="1900" dirty="0"/>
          </a:p>
        </p:txBody>
      </p:sp>
      <p:sp>
        <p:nvSpPr>
          <p:cNvPr id="21" name="Text 19"/>
          <p:cNvSpPr/>
          <p:nvPr/>
        </p:nvSpPr>
        <p:spPr>
          <a:xfrm>
            <a:off x="7632859" y="5792391"/>
            <a:ext cx="6090166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Сведения о составе каждого заказа.</a:t>
            </a:r>
            <a:endParaRPr lang="en-US" sz="1500" dirty="0"/>
          </a:p>
        </p:txBody>
      </p:sp>
      <p:sp>
        <p:nvSpPr>
          <p:cNvPr id="22" name="Shape 20"/>
          <p:cNvSpPr/>
          <p:nvPr/>
        </p:nvSpPr>
        <p:spPr>
          <a:xfrm>
            <a:off x="687943" y="6522839"/>
            <a:ext cx="6528911" cy="1178362"/>
          </a:xfrm>
          <a:prstGeom prst="roundRect">
            <a:avLst>
              <a:gd name="adj" fmla="val 7007"/>
            </a:avLst>
          </a:prstGeom>
          <a:solidFill>
            <a:srgbClr val="FFFDE6"/>
          </a:solidFill>
          <a:ln w="22860">
            <a:solidFill>
              <a:srgbClr val="C3D4CC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907375" y="6742271"/>
            <a:ext cx="2457331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OrderStatus</a:t>
            </a:r>
            <a:endParaRPr lang="en-US" sz="1900" dirty="0"/>
          </a:p>
        </p:txBody>
      </p:sp>
      <p:sp>
        <p:nvSpPr>
          <p:cNvPr id="24" name="Text 22"/>
          <p:cNvSpPr/>
          <p:nvPr/>
        </p:nvSpPr>
        <p:spPr>
          <a:xfrm>
            <a:off x="907375" y="7167324"/>
            <a:ext cx="6090047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Текущий статус выполнения заказа.</a:t>
            </a:r>
            <a:endParaRPr lang="en-US" sz="1500" dirty="0"/>
          </a:p>
        </p:txBody>
      </p:sp>
      <p:sp>
        <p:nvSpPr>
          <p:cNvPr id="25" name="Shape 23"/>
          <p:cNvSpPr/>
          <p:nvPr/>
        </p:nvSpPr>
        <p:spPr>
          <a:xfrm>
            <a:off x="7413427" y="6522839"/>
            <a:ext cx="6529030" cy="1178362"/>
          </a:xfrm>
          <a:prstGeom prst="roundRect">
            <a:avLst>
              <a:gd name="adj" fmla="val 7007"/>
            </a:avLst>
          </a:prstGeom>
          <a:solidFill>
            <a:srgbClr val="FFFDE6"/>
          </a:solidFill>
          <a:ln w="22860">
            <a:solidFill>
              <a:srgbClr val="C3D4CC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632859" y="6742271"/>
            <a:ext cx="2876788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InventoryTransaction</a:t>
            </a:r>
            <a:endParaRPr lang="en-US" sz="1900" dirty="0"/>
          </a:p>
        </p:txBody>
      </p:sp>
      <p:sp>
        <p:nvSpPr>
          <p:cNvPr id="27" name="Text 25"/>
          <p:cNvSpPr/>
          <p:nvPr/>
        </p:nvSpPr>
        <p:spPr>
          <a:xfrm>
            <a:off x="7632859" y="7167324"/>
            <a:ext cx="6090166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Записи о всех движениях товаров (приходы/расходы).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856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9961" y="2788444"/>
            <a:ext cx="5281374" cy="571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Пример модели: User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39961" y="3634145"/>
            <a:ext cx="13350478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Модель 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B4E4E"/>
                </a:solidFill>
                <a:highlight>
                  <a:srgbClr val="F2F0D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User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является ключевой сущностью, определяющей участников системы. Каждый пользователь обладает уникальной ролью, что позволяет реализовать ролевую модель доступа.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39961" y="4653320"/>
            <a:ext cx="7831812" cy="2321838"/>
          </a:xfrm>
          <a:prstGeom prst="roundRect">
            <a:avLst>
              <a:gd name="adj" fmla="val 3308"/>
            </a:avLst>
          </a:prstGeom>
          <a:solidFill>
            <a:srgbClr val="F2F0D9"/>
          </a:solidFill>
          <a:ln/>
        </p:spPr>
      </p:sp>
      <p:sp>
        <p:nvSpPr>
          <p:cNvPr id="6" name="Shape 3"/>
          <p:cNvSpPr/>
          <p:nvPr/>
        </p:nvSpPr>
        <p:spPr>
          <a:xfrm>
            <a:off x="630912" y="4653320"/>
            <a:ext cx="7849910" cy="2321838"/>
          </a:xfrm>
          <a:prstGeom prst="roundRect">
            <a:avLst>
              <a:gd name="adj" fmla="val 1181"/>
            </a:avLst>
          </a:prstGeom>
          <a:solidFill>
            <a:srgbClr val="F2F0D9"/>
          </a:solidFill>
          <a:ln/>
        </p:spPr>
      </p:sp>
      <p:sp>
        <p:nvSpPr>
          <p:cNvPr id="7" name="Text 4"/>
          <p:cNvSpPr/>
          <p:nvPr/>
        </p:nvSpPr>
        <p:spPr>
          <a:xfrm>
            <a:off x="813673" y="4790361"/>
            <a:ext cx="7484388" cy="2047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B4E4E"/>
                </a:solidFill>
                <a:highlight>
                  <a:srgbClr val="F2F0D9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public class User {
    private long id;
    private String username;
    private String password;
    private Role role;
}
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8925401" y="4612243"/>
            <a:ext cx="5072539" cy="877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Пользователь имеет роль: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Роль определяет права и возможности пользователя в системе (например, администратор, менеджер, клиент).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8925401" y="5553789"/>
            <a:ext cx="5072539" cy="11701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Используется при создании заказов и транзакций: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Все действия в системе (создание заказов, изменение запасов) привязываются к конкретному пользователю, обеспечивая отслеживаемость.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8925401" y="6787872"/>
            <a:ext cx="5072539" cy="877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Безопасность: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Хранение хешированного пароля (в реальной системе) критически важно для защиты данных пользователя.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69913" y="395645"/>
            <a:ext cx="8176974" cy="8634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Эффективная работа с базой данных через JDBC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5969913" y="1466255"/>
            <a:ext cx="8176974" cy="441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Для взаимодействия с SQLite используется стандартный JDBC API, обеспечивающий гибкость и контроль над операциями с базой данных.</a:t>
            </a:r>
            <a:endParaRPr lang="en-US" sz="10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21705" y="2067758"/>
            <a:ext cx="207169" cy="20716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418778" y="2063591"/>
            <a:ext cx="2606516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3B4E4E"/>
                </a:solidFill>
                <a:highlight>
                  <a:srgbClr val="F2F0D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DriverManager.getConnection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6418778" y="2369820"/>
            <a:ext cx="7728109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Устанавливает соединение с базой данных SQLite, используя строку подключения.</a:t>
            </a:r>
            <a:endParaRPr lang="en-US" sz="10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21705" y="2871192"/>
            <a:ext cx="207169" cy="20716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418778" y="2867025"/>
            <a:ext cx="1726883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3B4E4E"/>
                </a:solidFill>
                <a:highlight>
                  <a:srgbClr val="F2F0D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PreparedStatement</a:t>
            </a:r>
            <a:endParaRPr lang="en-US" sz="1350" dirty="0"/>
          </a:p>
        </p:txBody>
      </p:sp>
      <p:sp>
        <p:nvSpPr>
          <p:cNvPr id="10" name="Text 5"/>
          <p:cNvSpPr/>
          <p:nvPr/>
        </p:nvSpPr>
        <p:spPr>
          <a:xfrm>
            <a:off x="6418778" y="3173254"/>
            <a:ext cx="7728109" cy="441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Используется для выполнения параметризованных SQL-запросов, предотвращая SQL-инъекции и повышая производительность.</a:t>
            </a:r>
            <a:endParaRPr lang="en-US" sz="10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21705" y="3895606"/>
            <a:ext cx="207169" cy="20716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418778" y="3891439"/>
            <a:ext cx="1726883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3B4E4E"/>
                </a:solidFill>
                <a:highlight>
                  <a:srgbClr val="F2F0D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ResultSet</a:t>
            </a:r>
            <a:endParaRPr lang="en-US" sz="1350" dirty="0"/>
          </a:p>
        </p:txBody>
      </p:sp>
      <p:sp>
        <p:nvSpPr>
          <p:cNvPr id="13" name="Text 7"/>
          <p:cNvSpPr/>
          <p:nvPr/>
        </p:nvSpPr>
        <p:spPr>
          <a:xfrm>
            <a:off x="6418778" y="4197668"/>
            <a:ext cx="7728109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Представляет результаты SQL-запроса, позволяя итерировать по строкам и извлекать данные.</a:t>
            </a:r>
            <a:endParaRPr lang="en-US" sz="10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21705" y="4699040"/>
            <a:ext cx="207169" cy="207169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418778" y="4694873"/>
            <a:ext cx="1726883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3B4E4E"/>
                </a:solidFill>
                <a:highlight>
                  <a:srgbClr val="F2F0D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try-with-resources</a:t>
            </a:r>
            <a:endParaRPr lang="en-US" sz="1350" dirty="0"/>
          </a:p>
        </p:txBody>
      </p:sp>
      <p:sp>
        <p:nvSpPr>
          <p:cNvPr id="16" name="Text 9"/>
          <p:cNvSpPr/>
          <p:nvPr/>
        </p:nvSpPr>
        <p:spPr>
          <a:xfrm>
            <a:off x="6418778" y="5001101"/>
            <a:ext cx="7728109" cy="441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Гарантирует автоматическое закрытие JDBC-ресурсов (соединений, стейтментов, результирующих наборов), предотвращая утечки ресурсов.</a:t>
            </a:r>
            <a:endParaRPr lang="en-US" sz="1050" dirty="0"/>
          </a:p>
        </p:txBody>
      </p:sp>
      <p:sp>
        <p:nvSpPr>
          <p:cNvPr id="17" name="Text 10"/>
          <p:cNvSpPr/>
          <p:nvPr/>
        </p:nvSpPr>
        <p:spPr>
          <a:xfrm>
            <a:off x="6177082" y="5753814"/>
            <a:ext cx="7969806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Пример использования 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B4E4E"/>
                </a:solidFill>
                <a:highlight>
                  <a:srgbClr val="F2F0D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try-with-resources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:</a:t>
            </a:r>
            <a:endParaRPr lang="en-US" sz="1050" dirty="0"/>
          </a:p>
        </p:txBody>
      </p:sp>
      <p:sp>
        <p:nvSpPr>
          <p:cNvPr id="18" name="Shape 11"/>
          <p:cNvSpPr/>
          <p:nvPr/>
        </p:nvSpPr>
        <p:spPr>
          <a:xfrm>
            <a:off x="6177082" y="6145411"/>
            <a:ext cx="7969806" cy="1533049"/>
          </a:xfrm>
          <a:prstGeom prst="roundRect">
            <a:avLst>
              <a:gd name="adj" fmla="val 3785"/>
            </a:avLst>
          </a:prstGeom>
          <a:solidFill>
            <a:srgbClr val="F2F0D9"/>
          </a:solidFill>
          <a:ln/>
        </p:spPr>
      </p:sp>
      <p:sp>
        <p:nvSpPr>
          <p:cNvPr id="19" name="Shape 12"/>
          <p:cNvSpPr/>
          <p:nvPr/>
        </p:nvSpPr>
        <p:spPr>
          <a:xfrm>
            <a:off x="6170176" y="6145411"/>
            <a:ext cx="7983617" cy="1533049"/>
          </a:xfrm>
          <a:prstGeom prst="roundRect">
            <a:avLst>
              <a:gd name="adj" fmla="val 1352"/>
            </a:avLst>
          </a:prstGeom>
          <a:solidFill>
            <a:srgbClr val="F2F0D9"/>
          </a:solidFill>
          <a:ln/>
        </p:spPr>
      </p:sp>
      <p:sp>
        <p:nvSpPr>
          <p:cNvPr id="20" name="Text 13"/>
          <p:cNvSpPr/>
          <p:nvPr/>
        </p:nvSpPr>
        <p:spPr>
          <a:xfrm>
            <a:off x="6308288" y="6248995"/>
            <a:ext cx="7707392" cy="1325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B4E4E"/>
                </a:solidFill>
                <a:highlight>
                  <a:srgbClr val="F2F0D9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try (Connection conn = DriverManager.getConnection(url)) {
 // Выполнение операций с БД
} catch (SQLException e) {
 // Обработка ошибок
}
</a:t>
            </a:r>
            <a:endParaRPr lang="en-US" sz="1050" dirty="0"/>
          </a:p>
        </p:txBody>
      </p:sp>
      <p:sp>
        <p:nvSpPr>
          <p:cNvPr id="21" name="Shape 14"/>
          <p:cNvSpPr/>
          <p:nvPr/>
        </p:nvSpPr>
        <p:spPr>
          <a:xfrm>
            <a:off x="5969913" y="5598438"/>
            <a:ext cx="15240" cy="2235398"/>
          </a:xfrm>
          <a:prstGeom prst="rect">
            <a:avLst/>
          </a:prstGeom>
          <a:solidFill>
            <a:srgbClr val="224435"/>
          </a:solidFill>
          <a:ln/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86040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DAO (Data Access Object): Разделение ответственности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DAO-классы играют ключевую роль в архитектуре, предоставляя абстракцию над уровнем доступа к данным. Это позволяет отделить бизнес-логику от специфики работы с базой данных.</a:t>
            </a:r>
            <a:endParaRPr lang="en-US" sz="850" dirty="0"/>
          </a:p>
        </p:txBody>
      </p:sp>
      <p:sp>
        <p:nvSpPr>
          <p:cNvPr id="4" name="Shape 2"/>
          <p:cNvSpPr/>
          <p:nvPr/>
        </p:nvSpPr>
        <p:spPr>
          <a:xfrm>
            <a:off x="396835" y="1201936"/>
            <a:ext cx="453628" cy="680442"/>
          </a:xfrm>
          <a:prstGeom prst="roundRect">
            <a:avLst>
              <a:gd name="adj" fmla="val 360023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38639" y="1435775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963811" y="131528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UserDAO</a:t>
            </a:r>
            <a:endParaRPr lang="en-US" sz="1100" dirty="0"/>
          </a:p>
        </p:txBody>
      </p:sp>
      <p:sp>
        <p:nvSpPr>
          <p:cNvPr id="7" name="Shape 5"/>
          <p:cNvSpPr/>
          <p:nvPr/>
        </p:nvSpPr>
        <p:spPr>
          <a:xfrm>
            <a:off x="396835" y="1995726"/>
            <a:ext cx="453628" cy="680442"/>
          </a:xfrm>
          <a:prstGeom prst="roundRect">
            <a:avLst>
              <a:gd name="adj" fmla="val 360023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38639" y="2229564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963811" y="210907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ProductDAO</a:t>
            </a:r>
            <a:endParaRPr lang="en-US" sz="1100" dirty="0"/>
          </a:p>
        </p:txBody>
      </p:sp>
      <p:sp>
        <p:nvSpPr>
          <p:cNvPr id="10" name="Shape 8"/>
          <p:cNvSpPr/>
          <p:nvPr/>
        </p:nvSpPr>
        <p:spPr>
          <a:xfrm>
            <a:off x="396835" y="2789515"/>
            <a:ext cx="453628" cy="680442"/>
          </a:xfrm>
          <a:prstGeom prst="roundRect">
            <a:avLst>
              <a:gd name="adj" fmla="val 360023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38639" y="3023354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963811" y="290286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CategoryDAO</a:t>
            </a:r>
            <a:endParaRPr lang="en-US" sz="1100" dirty="0"/>
          </a:p>
        </p:txBody>
      </p:sp>
      <p:sp>
        <p:nvSpPr>
          <p:cNvPr id="13" name="Shape 11"/>
          <p:cNvSpPr/>
          <p:nvPr/>
        </p:nvSpPr>
        <p:spPr>
          <a:xfrm>
            <a:off x="396835" y="3583305"/>
            <a:ext cx="453628" cy="680442"/>
          </a:xfrm>
          <a:prstGeom prst="roundRect">
            <a:avLst>
              <a:gd name="adj" fmla="val 360023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538639" y="3817144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4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963811" y="369665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OrderDAO</a:t>
            </a:r>
            <a:endParaRPr lang="en-US" sz="1100" dirty="0"/>
          </a:p>
        </p:txBody>
      </p:sp>
      <p:sp>
        <p:nvSpPr>
          <p:cNvPr id="16" name="Shape 14"/>
          <p:cNvSpPr/>
          <p:nvPr/>
        </p:nvSpPr>
        <p:spPr>
          <a:xfrm>
            <a:off x="396835" y="4377095"/>
            <a:ext cx="453628" cy="680442"/>
          </a:xfrm>
          <a:prstGeom prst="roundRect">
            <a:avLst>
              <a:gd name="adj" fmla="val 360023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538639" y="4610933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5</a:t>
            </a:r>
            <a:endParaRPr lang="en-US" sz="1300" dirty="0"/>
          </a:p>
        </p:txBody>
      </p:sp>
      <p:sp>
        <p:nvSpPr>
          <p:cNvPr id="18" name="Text 16"/>
          <p:cNvSpPr/>
          <p:nvPr/>
        </p:nvSpPr>
        <p:spPr>
          <a:xfrm>
            <a:off x="963811" y="4490442"/>
            <a:ext cx="201739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InventoryTransactionDAO</a:t>
            </a:r>
            <a:endParaRPr lang="en-US" sz="1100" dirty="0"/>
          </a:p>
        </p:txBody>
      </p:sp>
      <p:pic>
        <p:nvPicPr>
          <p:cNvPr id="1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5312569"/>
            <a:ext cx="6780014" cy="6780014"/>
          </a:xfrm>
          <a:prstGeom prst="rect">
            <a:avLst/>
          </a:prstGeom>
        </p:spPr>
      </p:pic>
      <p:sp>
        <p:nvSpPr>
          <p:cNvPr id="20" name="Text 17"/>
          <p:cNvSpPr/>
          <p:nvPr/>
        </p:nvSpPr>
        <p:spPr>
          <a:xfrm>
            <a:off x="7461171" y="5298400"/>
            <a:ext cx="198191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Зачем использовать DAO:</a:t>
            </a:r>
            <a:endParaRPr lang="en-US" sz="1100" dirty="0"/>
          </a:p>
        </p:txBody>
      </p:sp>
      <p:sp>
        <p:nvSpPr>
          <p:cNvPr id="21" name="Text 18"/>
          <p:cNvSpPr/>
          <p:nvPr/>
        </p:nvSpPr>
        <p:spPr>
          <a:xfrm>
            <a:off x="7461171" y="5588913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Отделение SQL от бизнес-логики: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Бизнес-правила остаются чистыми, не обремененными деталями SQL-запросов.</a:t>
            </a:r>
            <a:endParaRPr lang="en-US" sz="850" dirty="0"/>
          </a:p>
        </p:txBody>
      </p:sp>
      <p:sp>
        <p:nvSpPr>
          <p:cNvPr id="22" name="Text 19"/>
          <p:cNvSpPr/>
          <p:nvPr/>
        </p:nvSpPr>
        <p:spPr>
          <a:xfrm>
            <a:off x="7461171" y="5810012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Упрощение поддержки: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Изменения в схеме базы данных или типе БД влияют только на DAO-слой, а не на всю систему.</a:t>
            </a:r>
            <a:endParaRPr lang="en-US" sz="850" dirty="0"/>
          </a:p>
        </p:txBody>
      </p:sp>
      <p:sp>
        <p:nvSpPr>
          <p:cNvPr id="23" name="Text 20"/>
          <p:cNvSpPr/>
          <p:nvPr/>
        </p:nvSpPr>
        <p:spPr>
          <a:xfrm>
            <a:off x="7461171" y="6031111"/>
            <a:ext cx="678001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Расширяемость: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Легко добавить поддержку других баз данных или методов хранения данных без изменения основного кода приложения.</a:t>
            </a:r>
            <a:endParaRPr lang="en-US" sz="850" dirty="0"/>
          </a:p>
        </p:txBody>
      </p:sp>
      <p:sp>
        <p:nvSpPr>
          <p:cNvPr id="24" name="Text 21"/>
          <p:cNvSpPr/>
          <p:nvPr/>
        </p:nvSpPr>
        <p:spPr>
          <a:xfrm>
            <a:off x="7461171" y="6433661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Тестируемость: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DAO-слой можно легко тестировать в изоляции, имитируя работу с БД.</a:t>
            </a:r>
            <a:endParaRPr lang="en-US" sz="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0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3140" y="461010"/>
            <a:ext cx="7970520" cy="1047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CategoryDAO: Управление категориями товаров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073140" y="1760220"/>
            <a:ext cx="7970520" cy="8272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B4E4E"/>
                </a:solidFill>
                <a:highlight>
                  <a:srgbClr val="F2F0D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CategoryDAO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отвечает за операции, связанные с категориями товаров. Одной из ключевых функций является интеллектуальное добавление категорий, которое предотвращает дублирование и обеспечивает целостность данных.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6073140" y="2776061"/>
            <a:ext cx="7970520" cy="1279684"/>
          </a:xfrm>
          <a:prstGeom prst="roundRect">
            <a:avLst>
              <a:gd name="adj" fmla="val 8575"/>
            </a:avLst>
          </a:prstGeom>
          <a:solidFill>
            <a:srgbClr val="FFFDE6"/>
          </a:solidFill>
          <a:ln w="22860">
            <a:solidFill>
              <a:srgbClr val="C3D4CC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050280" y="2776061"/>
            <a:ext cx="91440" cy="1279684"/>
          </a:xfrm>
          <a:prstGeom prst="roundRect">
            <a:avLst>
              <a:gd name="adj" fmla="val 77007"/>
            </a:avLst>
          </a:prstGeom>
          <a:solidFill>
            <a:srgbClr val="224435"/>
          </a:solidFill>
          <a:ln/>
        </p:spPr>
      </p:sp>
      <p:sp>
        <p:nvSpPr>
          <p:cNvPr id="7" name="Text 4"/>
          <p:cNvSpPr/>
          <p:nvPr/>
        </p:nvSpPr>
        <p:spPr>
          <a:xfrm>
            <a:off x="6332220" y="2966561"/>
            <a:ext cx="2993946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Поиск категории по имени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6332220" y="3328987"/>
            <a:ext cx="7520940" cy="536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Перед созданием новой категории DAO проверяет, существует ли категория с таким именем уже в базе данных.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6073140" y="4223385"/>
            <a:ext cx="7970520" cy="1279684"/>
          </a:xfrm>
          <a:prstGeom prst="roundRect">
            <a:avLst>
              <a:gd name="adj" fmla="val 8575"/>
            </a:avLst>
          </a:prstGeom>
          <a:solidFill>
            <a:srgbClr val="FFFDE6"/>
          </a:solidFill>
          <a:ln w="22860">
            <a:solidFill>
              <a:srgbClr val="C3D4CC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050280" y="4223385"/>
            <a:ext cx="91440" cy="1279684"/>
          </a:xfrm>
          <a:prstGeom prst="roundRect">
            <a:avLst>
              <a:gd name="adj" fmla="val 77007"/>
            </a:avLst>
          </a:prstGeom>
          <a:solidFill>
            <a:srgbClr val="224435"/>
          </a:solidFill>
          <a:ln/>
        </p:spPr>
      </p:sp>
      <p:sp>
        <p:nvSpPr>
          <p:cNvPr id="11" name="Text 8"/>
          <p:cNvSpPr/>
          <p:nvPr/>
        </p:nvSpPr>
        <p:spPr>
          <a:xfrm>
            <a:off x="6332220" y="4413885"/>
            <a:ext cx="4768215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Создание новой категории при отсутствии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6332220" y="4776311"/>
            <a:ext cx="7520940" cy="536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Если категория с указанным именем не найдена, она автоматически создается, и ей присваивается уникальный идентификатор.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6324600" y="5880259"/>
            <a:ext cx="7719060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Пример использования:</a:t>
            </a:r>
            <a:endParaRPr lang="en-US" sz="1300" dirty="0"/>
          </a:p>
        </p:txBody>
      </p:sp>
      <p:sp>
        <p:nvSpPr>
          <p:cNvPr id="14" name="Shape 11"/>
          <p:cNvSpPr/>
          <p:nvPr/>
        </p:nvSpPr>
        <p:spPr>
          <a:xfrm>
            <a:off x="6324600" y="6336983"/>
            <a:ext cx="7719060" cy="787718"/>
          </a:xfrm>
          <a:prstGeom prst="roundRect">
            <a:avLst>
              <a:gd name="adj" fmla="val 8939"/>
            </a:avLst>
          </a:prstGeom>
          <a:solidFill>
            <a:srgbClr val="F2F0D9"/>
          </a:solidFill>
          <a:ln/>
        </p:spPr>
      </p:sp>
      <p:sp>
        <p:nvSpPr>
          <p:cNvPr id="15" name="Shape 12"/>
          <p:cNvSpPr/>
          <p:nvPr/>
        </p:nvSpPr>
        <p:spPr>
          <a:xfrm>
            <a:off x="6316266" y="6336983"/>
            <a:ext cx="7735729" cy="787718"/>
          </a:xfrm>
          <a:prstGeom prst="roundRect">
            <a:avLst>
              <a:gd name="adj" fmla="val 3193"/>
            </a:avLst>
          </a:prstGeom>
          <a:solidFill>
            <a:srgbClr val="F2F0D9"/>
          </a:solidFill>
          <a:ln/>
        </p:spPr>
      </p:sp>
      <p:sp>
        <p:nvSpPr>
          <p:cNvPr id="16" name="Text 13"/>
          <p:cNvSpPr/>
          <p:nvPr/>
        </p:nvSpPr>
        <p:spPr>
          <a:xfrm>
            <a:off x="6483906" y="6462713"/>
            <a:ext cx="7400449" cy="536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B4E4E"/>
                </a:solidFill>
                <a:highlight>
                  <a:srgbClr val="F2F0D9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long categoryId = getOrCreateCategoryId("Electronics");
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6324600" y="7313295"/>
            <a:ext cx="7719060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Этот метод возвращает ID существующей или только что созданной категории "Electronics".</a:t>
            </a:r>
            <a:endParaRPr lang="en-US" sz="1300" dirty="0"/>
          </a:p>
        </p:txBody>
      </p:sp>
      <p:sp>
        <p:nvSpPr>
          <p:cNvPr id="18" name="Shape 15"/>
          <p:cNvSpPr/>
          <p:nvPr/>
        </p:nvSpPr>
        <p:spPr>
          <a:xfrm>
            <a:off x="6073140" y="5691664"/>
            <a:ext cx="22860" cy="2078355"/>
          </a:xfrm>
          <a:prstGeom prst="rect">
            <a:avLst/>
          </a:prstGeom>
          <a:solidFill>
            <a:srgbClr val="224435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2025-12-19T11:50:15Z</dcterms:created>
  <dcterms:modified xsi:type="dcterms:W3CDTF">2025-12-19T11:50:15Z</dcterms:modified>
</cp:coreProperties>
</file>